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320" r:id="rId3"/>
    <p:sldId id="314" r:id="rId4"/>
    <p:sldId id="307" r:id="rId5"/>
    <p:sldId id="313" r:id="rId6"/>
    <p:sldId id="302" r:id="rId7"/>
    <p:sldId id="305" r:id="rId8"/>
    <p:sldId id="304" r:id="rId9"/>
    <p:sldId id="294" r:id="rId10"/>
    <p:sldId id="315" r:id="rId11"/>
    <p:sldId id="321" r:id="rId12"/>
    <p:sldId id="316" r:id="rId13"/>
    <p:sldId id="318" r:id="rId14"/>
    <p:sldId id="322" r:id="rId15"/>
    <p:sldId id="319" r:id="rId16"/>
    <p:sldId id="323" r:id="rId17"/>
    <p:sldId id="324" r:id="rId18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8645207-EB2B-8363-4847-7335D3111ADC}" name="Roy Lapidus" initials="RL" userId="S::rl@stonetowncapital.com::d5200d98-efcb-4ea7-907c-622830592e22" providerId="AD"/>
  <p188:author id="{2ABC8861-D14B-9E7E-C307-408BC8FCFB5D}" name="Olivier Goodrich" initials="OG" userId="S::OGoodrich@stonetowncapital.com::b83f303f-61b8-4afa-a67c-593ce56164e1" providerId="AD"/>
  <p188:author id="{47521FB2-3E95-1C82-4DD4-F9C045B60248}" name="EJ Miller" initials="EM" userId="S::ejmiller@stonetowncapital.com::3704a120-8153-4ed4-b2a6-731a6777f6a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B9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75" autoAdjust="0"/>
    <p:restoredTop sz="95400" autoAdjust="0"/>
  </p:normalViewPr>
  <p:slideViewPr>
    <p:cSldViewPr snapToGrid="0">
      <p:cViewPr varScale="1">
        <p:scale>
          <a:sx n="105" d="100"/>
          <a:sy n="105" d="100"/>
        </p:scale>
        <p:origin x="159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58" tIns="46580" rIns="93158" bIns="46580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58" tIns="46580" rIns="93158" bIns="46580" rtlCol="0"/>
          <a:lstStyle>
            <a:lvl1pPr algn="r">
              <a:defRPr sz="1300"/>
            </a:lvl1pPr>
          </a:lstStyle>
          <a:p>
            <a:fld id="{77EED443-B669-4C19-AC3D-C7A5F70972A6}" type="datetimeFigureOut">
              <a:rPr lang="en-US" smtClean="0"/>
              <a:t>5/7/2026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8" tIns="46580" rIns="93158" bIns="4658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58" tIns="46580" rIns="93158" bIns="465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58" tIns="46580" rIns="93158" bIns="46580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58" tIns="46580" rIns="93158" bIns="46580" rtlCol="0" anchor="b"/>
          <a:lstStyle>
            <a:lvl1pPr algn="r">
              <a:defRPr sz="1300"/>
            </a:lvl1pPr>
          </a:lstStyle>
          <a:p>
            <a:fld id="{055B419D-8FA8-421B-8E82-E4CAF2C086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591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B419D-8FA8-421B-8E82-E4CAF2C0865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84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1C20A-0159-4418-93DC-9247344188BD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35324" y="6492875"/>
            <a:ext cx="20574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FE1BFCF6-4DB4-48DB-8D38-B4F3FD4DB6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707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317E2-42BB-4ABB-86B5-43FDD2CDF07E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BFCF6-4DB4-48DB-8D38-B4F3FD4DB6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269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6FEF3-ACE2-4B1E-84DD-4CC551A13598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BFCF6-4DB4-48DB-8D38-B4F3FD4DB6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951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 not remove" hidden="1">
            <a:extLst>
              <a:ext uri="{FF2B5EF4-FFF2-40B4-BE49-F238E27FC236}">
                <a16:creationId xmlns:a16="http://schemas.microsoft.com/office/drawing/2014/main" id="{688C850F-15D8-C38C-A31D-6AD92218D71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DABCC-5665-42CD-8713-2259D2568DE1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538913"/>
            <a:ext cx="20574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FE1BFCF6-4DB4-48DB-8D38-B4F3FD4DB6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940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6E37D-C39B-4B26-90FF-140AC63A8A73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BFCF6-4DB4-48DB-8D38-B4F3FD4DB6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57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93C1-5338-4CEE-B2D8-2A4A7C39CEBF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BFCF6-4DB4-48DB-8D38-B4F3FD4DB6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72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74388-3AFE-4E29-BEC0-E71DD8464FEE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BFCF6-4DB4-48DB-8D38-B4F3FD4DB6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47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37DE-4DD3-42A0-8916-53821060C676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BFCF6-4DB4-48DB-8D38-B4F3FD4DB6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703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A5965-BA6D-4E79-B6F8-69FC7219F80F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BFCF6-4DB4-48DB-8D38-B4F3FD4DB6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800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D0C6E-A60F-4589-A654-EF7C0522039D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BFCF6-4DB4-48DB-8D38-B4F3FD4DB6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835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7BDF7-5105-46DF-AF94-0E535821A349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BFCF6-4DB4-48DB-8D38-B4F3FD4DB6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384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2E317-E062-4FD9-9EC8-CB28976CEE2E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BFCF6-4DB4-48DB-8D38-B4F3FD4DB6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672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D9A6883-0BD2-FF88-C42E-75E39C484A3C}"/>
              </a:ext>
            </a:extLst>
          </p:cNvPr>
          <p:cNvSpPr/>
          <p:nvPr/>
        </p:nvSpPr>
        <p:spPr>
          <a:xfrm>
            <a:off x="0" y="0"/>
            <a:ext cx="9144000" cy="3168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Slide Number Placeholder 12">
            <a:extLst>
              <a:ext uri="{FF2B5EF4-FFF2-40B4-BE49-F238E27FC236}">
                <a16:creationId xmlns:a16="http://schemas.microsoft.com/office/drawing/2014/main" id="{829961DA-59FC-1A3F-F309-C7EBCF5D7D1D}"/>
              </a:ext>
            </a:extLst>
          </p:cNvPr>
          <p:cNvSpPr txBox="1">
            <a:spLocks/>
          </p:cNvSpPr>
          <p:nvPr/>
        </p:nvSpPr>
        <p:spPr>
          <a:xfrm>
            <a:off x="7036594" y="5794772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1BFCF6-4DB4-48DB-8D38-B4F3FD4DB678}" type="slidenum">
              <a:rPr lang="en-US" sz="900"/>
              <a:pPr/>
              <a:t>1</a:t>
            </a:fld>
            <a:endParaRPr lang="en-US" sz="900" dirty="0"/>
          </a:p>
        </p:txBody>
      </p:sp>
      <p:pic>
        <p:nvPicPr>
          <p:cNvPr id="15" name="Picture 14" descr="A picture containing text, sign, clipart  Description automatically generated">
            <a:extLst>
              <a:ext uri="{FF2B5EF4-FFF2-40B4-BE49-F238E27FC236}">
                <a16:creationId xmlns:a16="http://schemas.microsoft.com/office/drawing/2014/main" id="{87E0612D-CD55-6D29-20CD-65353E029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803" y="337710"/>
            <a:ext cx="1933921" cy="5856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D32BBD-01D0-FD62-E04B-762EE2E7B892}"/>
              </a:ext>
            </a:extLst>
          </p:cNvPr>
          <p:cNvSpPr/>
          <p:nvPr/>
        </p:nvSpPr>
        <p:spPr>
          <a:xfrm>
            <a:off x="0" y="6547192"/>
            <a:ext cx="9144000" cy="3168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FDBBCF-1FCE-42D3-5F7C-C72A9226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5687640-F9B4-6BB4-C17F-CD8FA32B3FD7}"/>
              </a:ext>
            </a:extLst>
          </p:cNvPr>
          <p:cNvSpPr txBox="1">
            <a:spLocks/>
          </p:cNvSpPr>
          <p:nvPr/>
        </p:nvSpPr>
        <p:spPr>
          <a:xfrm>
            <a:off x="489380" y="658006"/>
            <a:ext cx="8165237" cy="5306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Bethany MHP - North Field Rezoning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3C2EA6-4E8F-3998-128A-5B1CA0F19EDB}"/>
              </a:ext>
            </a:extLst>
          </p:cNvPr>
          <p:cNvCxnSpPr>
            <a:cxnSpLocks/>
          </p:cNvCxnSpPr>
          <p:nvPr/>
        </p:nvCxnSpPr>
        <p:spPr>
          <a:xfrm>
            <a:off x="338753" y="1213426"/>
            <a:ext cx="8315864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536AC7A-42F7-DC34-042D-6FDB01097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923" y="1395650"/>
            <a:ext cx="6578149" cy="491225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9121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E3C9C-BF5C-A73C-E860-A69B8A291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DF47EA1-9E65-44FC-6521-10EE9025C5E2}"/>
              </a:ext>
            </a:extLst>
          </p:cNvPr>
          <p:cNvSpPr/>
          <p:nvPr/>
        </p:nvSpPr>
        <p:spPr>
          <a:xfrm>
            <a:off x="0" y="0"/>
            <a:ext cx="9144000" cy="3168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Slide Number Placeholder 12">
            <a:extLst>
              <a:ext uri="{FF2B5EF4-FFF2-40B4-BE49-F238E27FC236}">
                <a16:creationId xmlns:a16="http://schemas.microsoft.com/office/drawing/2014/main" id="{46D62B66-A03B-1695-AF4E-2C359914228A}"/>
              </a:ext>
            </a:extLst>
          </p:cNvPr>
          <p:cNvSpPr txBox="1">
            <a:spLocks/>
          </p:cNvSpPr>
          <p:nvPr/>
        </p:nvSpPr>
        <p:spPr>
          <a:xfrm>
            <a:off x="7036594" y="5794772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1BFCF6-4DB4-48DB-8D38-B4F3FD4DB678}" type="slidenum">
              <a:rPr lang="en-US" sz="900"/>
              <a:pPr/>
              <a:t>10</a:t>
            </a:fld>
            <a:endParaRPr lang="en-US" sz="900" dirty="0"/>
          </a:p>
        </p:txBody>
      </p:sp>
      <p:pic>
        <p:nvPicPr>
          <p:cNvPr id="15" name="Picture 14" descr="A picture containing text, sign, clipart  Description automatically generated">
            <a:extLst>
              <a:ext uri="{FF2B5EF4-FFF2-40B4-BE49-F238E27FC236}">
                <a16:creationId xmlns:a16="http://schemas.microsoft.com/office/drawing/2014/main" id="{C88E1EA4-66F6-CA53-6ABF-A945E5A7D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333" y="461675"/>
            <a:ext cx="1933921" cy="5856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5FBF4D-58F0-C69B-FAD4-02F0D07BF9CF}"/>
              </a:ext>
            </a:extLst>
          </p:cNvPr>
          <p:cNvSpPr/>
          <p:nvPr/>
        </p:nvSpPr>
        <p:spPr>
          <a:xfrm>
            <a:off x="0" y="6547192"/>
            <a:ext cx="9144000" cy="3168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CA0FFB-8E05-A799-354D-33BBD5362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BFCF6-4DB4-48DB-8D38-B4F3FD4DB67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6DA208-403D-89B9-1A1A-2CE49D936C16}"/>
              </a:ext>
            </a:extLst>
          </p:cNvPr>
          <p:cNvSpPr txBox="1">
            <a:spLocks/>
          </p:cNvSpPr>
          <p:nvPr/>
        </p:nvSpPr>
        <p:spPr>
          <a:xfrm>
            <a:off x="327183" y="498258"/>
            <a:ext cx="7513117" cy="4921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Manufactured Housing Development &amp; Redevelopments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6F7C4C8-BF11-84E0-6AFC-47B27980F08F}"/>
              </a:ext>
            </a:extLst>
          </p:cNvPr>
          <p:cNvSpPr txBox="1">
            <a:spLocks/>
          </p:cNvSpPr>
          <p:nvPr/>
        </p:nvSpPr>
        <p:spPr>
          <a:xfrm>
            <a:off x="327183" y="933478"/>
            <a:ext cx="8107690" cy="18064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three projects will, at completion, combine to provide 409 new homes of approximately 1,200 square feet, each with 3 bedrooms, 2 bathrooms, and 2-3 car parking.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brand-new home costs less than $90,000 and is available for immediate sale or purchase on a long-term contract.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Collectively, these projects will broaden the range of housing options in OKC, Del City, and Choctaw, introducing new homes in well-amenitized communities for 1,600-2,000 residents.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aspire to do the same in Bethany.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F3C0AF3-B38B-FA4F-9E8D-A2497EC37331}"/>
              </a:ext>
            </a:extLst>
          </p:cNvPr>
          <p:cNvCxnSpPr>
            <a:cxnSpLocks/>
          </p:cNvCxnSpPr>
          <p:nvPr/>
        </p:nvCxnSpPr>
        <p:spPr>
          <a:xfrm>
            <a:off x="327184" y="990388"/>
            <a:ext cx="86025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7A05D07-E371-061F-B531-542D1A195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642" y="2920769"/>
            <a:ext cx="5400715" cy="338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38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5E2E2-6FED-B8C3-A345-A874A6006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276857C-5DA0-C51D-315F-1FFE6E39D939}"/>
              </a:ext>
            </a:extLst>
          </p:cNvPr>
          <p:cNvSpPr/>
          <p:nvPr/>
        </p:nvSpPr>
        <p:spPr>
          <a:xfrm>
            <a:off x="0" y="0"/>
            <a:ext cx="9144000" cy="3168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Slide Number Placeholder 12">
            <a:extLst>
              <a:ext uri="{FF2B5EF4-FFF2-40B4-BE49-F238E27FC236}">
                <a16:creationId xmlns:a16="http://schemas.microsoft.com/office/drawing/2014/main" id="{7D077963-3754-1429-B360-4298C56DE1E8}"/>
              </a:ext>
            </a:extLst>
          </p:cNvPr>
          <p:cNvSpPr txBox="1">
            <a:spLocks/>
          </p:cNvSpPr>
          <p:nvPr/>
        </p:nvSpPr>
        <p:spPr>
          <a:xfrm>
            <a:off x="7036594" y="5794772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1BFCF6-4DB4-48DB-8D38-B4F3FD4DB678}" type="slidenum">
              <a:rPr lang="en-US" sz="900"/>
              <a:pPr/>
              <a:t>11</a:t>
            </a:fld>
            <a:endParaRPr lang="en-US" sz="900" dirty="0"/>
          </a:p>
        </p:txBody>
      </p:sp>
      <p:pic>
        <p:nvPicPr>
          <p:cNvPr id="15" name="Picture 14" descr="A picture containing text, sign, clipart  Description automatically generated">
            <a:extLst>
              <a:ext uri="{FF2B5EF4-FFF2-40B4-BE49-F238E27FC236}">
                <a16:creationId xmlns:a16="http://schemas.microsoft.com/office/drawing/2014/main" id="{68251B18-FC16-EB22-FC81-6F48651F1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333" y="461675"/>
            <a:ext cx="1933921" cy="5856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A31004-BBC7-0DB4-EE7D-9A358CB92D1A}"/>
              </a:ext>
            </a:extLst>
          </p:cNvPr>
          <p:cNvSpPr/>
          <p:nvPr/>
        </p:nvSpPr>
        <p:spPr>
          <a:xfrm>
            <a:off x="0" y="6547192"/>
            <a:ext cx="9144000" cy="3168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0D4F35-9830-D3ED-AB58-DA8EF69D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BFCF6-4DB4-48DB-8D38-B4F3FD4DB67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E213079-8831-BB34-9715-2257E3C69081}"/>
              </a:ext>
            </a:extLst>
          </p:cNvPr>
          <p:cNvSpPr txBox="1">
            <a:spLocks/>
          </p:cNvSpPr>
          <p:nvPr/>
        </p:nvSpPr>
        <p:spPr>
          <a:xfrm>
            <a:off x="327183" y="498258"/>
            <a:ext cx="7513117" cy="4921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Bethany MHP at Acquisition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CD08C82-1093-A2C1-DB30-0C83DA14A1DA}"/>
              </a:ext>
            </a:extLst>
          </p:cNvPr>
          <p:cNvCxnSpPr>
            <a:cxnSpLocks/>
          </p:cNvCxnSpPr>
          <p:nvPr/>
        </p:nvCxnSpPr>
        <p:spPr>
          <a:xfrm>
            <a:off x="327184" y="990388"/>
            <a:ext cx="86025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03C2B18-3F0A-1471-11E0-11CD1370DB7F}"/>
              </a:ext>
            </a:extLst>
          </p:cNvPr>
          <p:cNvSpPr txBox="1"/>
          <p:nvPr/>
        </p:nvSpPr>
        <p:spPr>
          <a:xfrm>
            <a:off x="403412" y="1144042"/>
            <a:ext cx="852627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Stonetown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purchased Bethany Mobile Home Park on North Peniel Ave in June 2025.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acquisition, the community consisted of 57 lots that were 58% occupied with a severely aged housing stock and failing infrastructure.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Lacked pride of ownership and active management.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 an immediate need for major capital improvements (roads, driveways, new homes, signage, etc.).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7623C5-065E-5D20-2441-C933929B4B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2243" y="2711387"/>
            <a:ext cx="3776793" cy="33375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4B05D9-DC94-6887-040F-AC10B51D44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66550" y="2711387"/>
            <a:ext cx="3776793" cy="33375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1763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FE7D7-C033-440A-6D1C-D55379B3D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21D05FA-EABB-0E07-35A0-B1C701F278B7}"/>
              </a:ext>
            </a:extLst>
          </p:cNvPr>
          <p:cNvSpPr/>
          <p:nvPr/>
        </p:nvSpPr>
        <p:spPr>
          <a:xfrm>
            <a:off x="0" y="0"/>
            <a:ext cx="9144000" cy="3168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Slide Number Placeholder 12">
            <a:extLst>
              <a:ext uri="{FF2B5EF4-FFF2-40B4-BE49-F238E27FC236}">
                <a16:creationId xmlns:a16="http://schemas.microsoft.com/office/drawing/2014/main" id="{99C069DE-4703-A9B1-2F30-FF1CA0CF6578}"/>
              </a:ext>
            </a:extLst>
          </p:cNvPr>
          <p:cNvSpPr txBox="1">
            <a:spLocks/>
          </p:cNvSpPr>
          <p:nvPr/>
        </p:nvSpPr>
        <p:spPr>
          <a:xfrm>
            <a:off x="7036594" y="5794772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1BFCF6-4DB4-48DB-8D38-B4F3FD4DB678}" type="slidenum">
              <a:rPr lang="en-US" sz="900"/>
              <a:pPr/>
              <a:t>12</a:t>
            </a:fld>
            <a:endParaRPr lang="en-US" sz="900" dirty="0"/>
          </a:p>
        </p:txBody>
      </p:sp>
      <p:pic>
        <p:nvPicPr>
          <p:cNvPr id="15" name="Picture 14" descr="A picture containing text, sign, clipart  Description automatically generated">
            <a:extLst>
              <a:ext uri="{FF2B5EF4-FFF2-40B4-BE49-F238E27FC236}">
                <a16:creationId xmlns:a16="http://schemas.microsoft.com/office/drawing/2014/main" id="{72A5C45B-4FC8-E174-90FF-2848B2F32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333" y="461675"/>
            <a:ext cx="1933921" cy="5856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94C2E4-3393-C123-B6F8-4F0713899271}"/>
              </a:ext>
            </a:extLst>
          </p:cNvPr>
          <p:cNvSpPr/>
          <p:nvPr/>
        </p:nvSpPr>
        <p:spPr>
          <a:xfrm>
            <a:off x="0" y="6547192"/>
            <a:ext cx="9144000" cy="3168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EA7EB3-D988-4A8C-5C3E-A60647655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BFCF6-4DB4-48DB-8D38-B4F3FD4DB67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34FFC7A-1EB7-404B-82C9-4A124A733A4B}"/>
              </a:ext>
            </a:extLst>
          </p:cNvPr>
          <p:cNvSpPr txBox="1">
            <a:spLocks/>
          </p:cNvSpPr>
          <p:nvPr/>
        </p:nvSpPr>
        <p:spPr>
          <a:xfrm>
            <a:off x="327183" y="498258"/>
            <a:ext cx="7513117" cy="4921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Bethany MHP at Acquisition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F368C1A-A79D-E436-272B-358B4FE4E0AB}"/>
              </a:ext>
            </a:extLst>
          </p:cNvPr>
          <p:cNvCxnSpPr>
            <a:cxnSpLocks/>
          </p:cNvCxnSpPr>
          <p:nvPr/>
        </p:nvCxnSpPr>
        <p:spPr>
          <a:xfrm>
            <a:off x="327184" y="990388"/>
            <a:ext cx="86025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8AD7F10-B535-8372-6FB7-9720FE7103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5438" y="1112431"/>
            <a:ext cx="2848248" cy="250882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5531B3-3B8F-F186-F132-0FD6BEEA57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5438" y="3723912"/>
            <a:ext cx="2848248" cy="250882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65F75B-07CB-17E4-D3C5-A120E028A4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328255" y="942720"/>
            <a:ext cx="2508822" cy="284824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69B051-AA32-FCD6-2C68-9E99B8EAD3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58542" y="3723911"/>
            <a:ext cx="2848248" cy="250882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AA3144-744A-1DBD-2D84-09AEBC61E2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1646" y="1114489"/>
            <a:ext cx="2852494" cy="250676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BD3F0AE-7F09-622E-B75A-070E387DCC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1646" y="3718447"/>
            <a:ext cx="2848250" cy="250523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27409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BC154-C773-EA31-3114-3695113A2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FF69223-4908-8D38-F1D5-907B37B499E3}"/>
              </a:ext>
            </a:extLst>
          </p:cNvPr>
          <p:cNvSpPr/>
          <p:nvPr/>
        </p:nvSpPr>
        <p:spPr>
          <a:xfrm>
            <a:off x="0" y="0"/>
            <a:ext cx="9144000" cy="3168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Slide Number Placeholder 12">
            <a:extLst>
              <a:ext uri="{FF2B5EF4-FFF2-40B4-BE49-F238E27FC236}">
                <a16:creationId xmlns:a16="http://schemas.microsoft.com/office/drawing/2014/main" id="{4E4917AE-2FB3-7B1E-9C80-7CD03D03C7FC}"/>
              </a:ext>
            </a:extLst>
          </p:cNvPr>
          <p:cNvSpPr txBox="1">
            <a:spLocks/>
          </p:cNvSpPr>
          <p:nvPr/>
        </p:nvSpPr>
        <p:spPr>
          <a:xfrm>
            <a:off x="7036594" y="5794772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1BFCF6-4DB4-48DB-8D38-B4F3FD4DB678}" type="slidenum">
              <a:rPr lang="en-US" sz="900"/>
              <a:pPr/>
              <a:t>13</a:t>
            </a:fld>
            <a:endParaRPr lang="en-US" sz="900" dirty="0"/>
          </a:p>
        </p:txBody>
      </p:sp>
      <p:pic>
        <p:nvPicPr>
          <p:cNvPr id="15" name="Picture 14" descr="A picture containing text, sign, clipart  Description automatically generated">
            <a:extLst>
              <a:ext uri="{FF2B5EF4-FFF2-40B4-BE49-F238E27FC236}">
                <a16:creationId xmlns:a16="http://schemas.microsoft.com/office/drawing/2014/main" id="{76082F4E-A391-6DF1-BE2C-051E8C4B4B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333" y="461675"/>
            <a:ext cx="1933921" cy="5856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3ADC9D-5C30-E74C-72D9-6F6077551759}"/>
              </a:ext>
            </a:extLst>
          </p:cNvPr>
          <p:cNvSpPr/>
          <p:nvPr/>
        </p:nvSpPr>
        <p:spPr>
          <a:xfrm>
            <a:off x="0" y="6547192"/>
            <a:ext cx="9144000" cy="3168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DC6651-AFCA-42BD-997F-990C2788D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BFCF6-4DB4-48DB-8D38-B4F3FD4DB67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1905402-B355-11B4-02AF-7300C0E2BC7B}"/>
              </a:ext>
            </a:extLst>
          </p:cNvPr>
          <p:cNvSpPr txBox="1">
            <a:spLocks/>
          </p:cNvSpPr>
          <p:nvPr/>
        </p:nvSpPr>
        <p:spPr>
          <a:xfrm>
            <a:off x="327183" y="498258"/>
            <a:ext cx="7513117" cy="4921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Bethany MHP Redevelopment Plan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B137A06-BB8C-FB59-7A1A-7D08BB9826B4}"/>
              </a:ext>
            </a:extLst>
          </p:cNvPr>
          <p:cNvSpPr txBox="1">
            <a:spLocks/>
          </p:cNvSpPr>
          <p:nvPr/>
        </p:nvSpPr>
        <p:spPr>
          <a:xfrm>
            <a:off x="327183" y="1171775"/>
            <a:ext cx="8183074" cy="17360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we purchased Bethany Mobile Home Park, our redevelopment plan included the following: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Pave new concrete roads throughout, down to the road base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 new homes on all vacant lots within first 4 years of ownership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Pour new driveways for all 57 lots over time as homes were installed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Plant landscaping throughout the community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new evident pride of ownership by both homeowners and landlord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 the vacant 4-acre parcel to the north as state of the art, modern manufactured housing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FEA427A-959A-A54B-A4D0-C44D55D4944B}"/>
              </a:ext>
            </a:extLst>
          </p:cNvPr>
          <p:cNvCxnSpPr>
            <a:cxnSpLocks/>
          </p:cNvCxnSpPr>
          <p:nvPr/>
        </p:nvCxnSpPr>
        <p:spPr>
          <a:xfrm>
            <a:off x="327184" y="990388"/>
            <a:ext cx="86025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062E08E0-B77B-828B-ADC0-E67554222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03" y="3109907"/>
            <a:ext cx="2592858" cy="283436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262D40-A250-8DB0-E1F2-70F60F728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2" b="23464"/>
          <a:stretch>
            <a:fillRect/>
          </a:stretch>
        </p:blipFill>
        <p:spPr>
          <a:xfrm>
            <a:off x="3332007" y="3109907"/>
            <a:ext cx="2592858" cy="28217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BAA486-DD0E-658D-228C-68BEE1049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40021" b="12597"/>
          <a:stretch>
            <a:fillRect/>
          </a:stretch>
        </p:blipFill>
        <p:spPr>
          <a:xfrm>
            <a:off x="6113011" y="3109906"/>
            <a:ext cx="2581922" cy="28217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0708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E9CFD-99E3-D785-EDFA-26E1BA4EC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2605FA4-2CA8-DA5E-B074-56362CB05D4C}"/>
              </a:ext>
            </a:extLst>
          </p:cNvPr>
          <p:cNvSpPr/>
          <p:nvPr/>
        </p:nvSpPr>
        <p:spPr>
          <a:xfrm>
            <a:off x="0" y="0"/>
            <a:ext cx="9144000" cy="3168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5" name="Picture 14" descr="A picture containing text, sign, clipart  Description automatically generated">
            <a:extLst>
              <a:ext uri="{FF2B5EF4-FFF2-40B4-BE49-F238E27FC236}">
                <a16:creationId xmlns:a16="http://schemas.microsoft.com/office/drawing/2014/main" id="{90C4CEFF-4589-D7DD-8E4B-362E9ADFD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333" y="461675"/>
            <a:ext cx="1933921" cy="5856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8F9F5C-9508-C9F4-2BC8-DD8D00106E9F}"/>
              </a:ext>
            </a:extLst>
          </p:cNvPr>
          <p:cNvSpPr/>
          <p:nvPr/>
        </p:nvSpPr>
        <p:spPr>
          <a:xfrm>
            <a:off x="0" y="6547192"/>
            <a:ext cx="9144000" cy="3168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5EAA56-5778-D640-CDC8-1C38A27C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BFCF6-4DB4-48DB-8D38-B4F3FD4DB67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1A2F340-DCF1-24AC-3423-AC800C8486EC}"/>
              </a:ext>
            </a:extLst>
          </p:cNvPr>
          <p:cNvSpPr txBox="1">
            <a:spLocks/>
          </p:cNvSpPr>
          <p:nvPr/>
        </p:nvSpPr>
        <p:spPr>
          <a:xfrm>
            <a:off x="327183" y="498258"/>
            <a:ext cx="7513117" cy="4921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Bethany MHP Today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E2ECFB-EC92-68B8-27BA-D506DD543E33}"/>
              </a:ext>
            </a:extLst>
          </p:cNvPr>
          <p:cNvCxnSpPr>
            <a:cxnSpLocks/>
          </p:cNvCxnSpPr>
          <p:nvPr/>
        </p:nvCxnSpPr>
        <p:spPr>
          <a:xfrm>
            <a:off x="327184" y="990388"/>
            <a:ext cx="86025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529CCC0-2054-D789-DB5F-D033392F78F6}"/>
              </a:ext>
            </a:extLst>
          </p:cNvPr>
          <p:cNvSpPr txBox="1"/>
          <p:nvPr/>
        </p:nvSpPr>
        <p:spPr>
          <a:xfrm>
            <a:off x="282065" y="1125506"/>
            <a:ext cx="503434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Infrastructure improvements are mostly complete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Existing roads removed and repaved with new concrete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Portions of water &amp; sewer lines replaced throughout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Abandoned homes removed and lots are being restored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home installations underway – residents are moving 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Bed / 2 Bath, 1,056–1,216 sq ft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Concrete 2–3 car parking pad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8×8 storage shed included with each new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market demand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100% of delivered homes have approved applications with a waiting list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44A43F-3F46-A7D3-6B1A-40EE18C133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495740" y="3719403"/>
            <a:ext cx="2153615" cy="270314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185C12-3F07-9243-5CD1-B51B8667AB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459378" y="3719403"/>
            <a:ext cx="2153616" cy="270314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0A3377-5069-5CE7-04E4-D776E05FB3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412208" y="3730213"/>
            <a:ext cx="2175229" cy="270313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DF8550-AEAB-7CBD-2630-2B5524EBAD32}"/>
              </a:ext>
            </a:extLst>
          </p:cNvPr>
          <p:cNvSpPr txBox="1"/>
          <p:nvPr/>
        </p:nvSpPr>
        <p:spPr>
          <a:xfrm>
            <a:off x="702631" y="6199188"/>
            <a:ext cx="1494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Concrete Roads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632253-5554-90E6-BB29-0A7C4B5C6987}"/>
              </a:ext>
            </a:extLst>
          </p:cNvPr>
          <p:cNvSpPr txBox="1"/>
          <p:nvPr/>
        </p:nvSpPr>
        <p:spPr>
          <a:xfrm>
            <a:off x="3784217" y="6190534"/>
            <a:ext cx="1310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Office Installation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BEA79A-495B-B140-BBB6-6A2F9AA81D63}"/>
              </a:ext>
            </a:extLst>
          </p:cNvPr>
          <p:cNvSpPr txBox="1"/>
          <p:nvPr/>
        </p:nvSpPr>
        <p:spPr>
          <a:xfrm>
            <a:off x="7037657" y="6190535"/>
            <a:ext cx="9492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Homes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4F33AE-D0B5-582C-2184-9DE6AEAC56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7471" y="1199970"/>
            <a:ext cx="3233921" cy="222903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E0AA6F-A7DD-C342-88ED-D80F4AA637C2}"/>
              </a:ext>
            </a:extLst>
          </p:cNvPr>
          <p:cNvSpPr txBox="1"/>
          <p:nvPr/>
        </p:nvSpPr>
        <p:spPr>
          <a:xfrm>
            <a:off x="6244416" y="3451966"/>
            <a:ext cx="1980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Home Interior Example</a:t>
            </a:r>
          </a:p>
        </p:txBody>
      </p:sp>
    </p:spTree>
    <p:extLst>
      <p:ext uri="{BB962C8B-B14F-4D97-AF65-F5344CB8AC3E}">
        <p14:creationId xmlns:p14="http://schemas.microsoft.com/office/powerpoint/2010/main" val="1044529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6F5C1-CD4E-3914-466B-89DBB00C7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954C81E-6D75-CECB-3D33-2328DD6D99D4}"/>
              </a:ext>
            </a:extLst>
          </p:cNvPr>
          <p:cNvSpPr/>
          <p:nvPr/>
        </p:nvSpPr>
        <p:spPr>
          <a:xfrm>
            <a:off x="0" y="0"/>
            <a:ext cx="9144000" cy="3168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Slide Number Placeholder 12">
            <a:extLst>
              <a:ext uri="{FF2B5EF4-FFF2-40B4-BE49-F238E27FC236}">
                <a16:creationId xmlns:a16="http://schemas.microsoft.com/office/drawing/2014/main" id="{A115E99F-F301-3A15-3E49-A3EEBA6B2A3E}"/>
              </a:ext>
            </a:extLst>
          </p:cNvPr>
          <p:cNvSpPr txBox="1">
            <a:spLocks/>
          </p:cNvSpPr>
          <p:nvPr/>
        </p:nvSpPr>
        <p:spPr>
          <a:xfrm>
            <a:off x="7036594" y="5794772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1BFCF6-4DB4-48DB-8D38-B4F3FD4DB678}" type="slidenum">
              <a:rPr lang="en-US" sz="900"/>
              <a:pPr/>
              <a:t>15</a:t>
            </a:fld>
            <a:endParaRPr lang="en-US" sz="900" dirty="0"/>
          </a:p>
        </p:txBody>
      </p:sp>
      <p:pic>
        <p:nvPicPr>
          <p:cNvPr id="15" name="Picture 14" descr="A picture containing text, sign, clipart  Description automatically generated">
            <a:extLst>
              <a:ext uri="{FF2B5EF4-FFF2-40B4-BE49-F238E27FC236}">
                <a16:creationId xmlns:a16="http://schemas.microsoft.com/office/drawing/2014/main" id="{A5FF9B97-5C09-87D6-E231-CB4FAAF7B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333" y="461675"/>
            <a:ext cx="1933921" cy="5856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CC5165-9497-F285-958D-42D5CEDBA21B}"/>
              </a:ext>
            </a:extLst>
          </p:cNvPr>
          <p:cNvSpPr/>
          <p:nvPr/>
        </p:nvSpPr>
        <p:spPr>
          <a:xfrm>
            <a:off x="0" y="6547192"/>
            <a:ext cx="9144000" cy="3168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8A5301-763D-4DFD-7980-45C8E4339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BFCF6-4DB4-48DB-8D38-B4F3FD4DB67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0184178-07F7-0AA9-1DAF-911D9E6C3556}"/>
              </a:ext>
            </a:extLst>
          </p:cNvPr>
          <p:cNvSpPr txBox="1">
            <a:spLocks/>
          </p:cNvSpPr>
          <p:nvPr/>
        </p:nvSpPr>
        <p:spPr>
          <a:xfrm>
            <a:off x="327183" y="458826"/>
            <a:ext cx="7513117" cy="4921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Bethany MHP North Field Expansion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71A727B-D30F-099F-8F7A-EFFED7FB38DA}"/>
              </a:ext>
            </a:extLst>
          </p:cNvPr>
          <p:cNvSpPr txBox="1">
            <a:spLocks/>
          </p:cNvSpPr>
          <p:nvPr/>
        </p:nvSpPr>
        <p:spPr>
          <a:xfrm>
            <a:off x="500572" y="1041645"/>
            <a:ext cx="8531682" cy="7099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Stonetown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seeking approval to rezone ~4 acres of vacant land to the north of the existing community.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E54C79E-7A0E-60AB-79DA-6CE7DD1B481F}"/>
              </a:ext>
            </a:extLst>
          </p:cNvPr>
          <p:cNvCxnSpPr>
            <a:cxnSpLocks/>
          </p:cNvCxnSpPr>
          <p:nvPr/>
        </p:nvCxnSpPr>
        <p:spPr>
          <a:xfrm>
            <a:off x="327183" y="1061698"/>
            <a:ext cx="86025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EA46673-9782-1131-0B14-40E163AAC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048" y="1738648"/>
            <a:ext cx="4924851" cy="419304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98213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EBB5F-7B92-A399-24EE-3A3CB79CA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CD8FFB-C4F1-039D-91CC-4D47C71C7869}"/>
              </a:ext>
            </a:extLst>
          </p:cNvPr>
          <p:cNvSpPr/>
          <p:nvPr/>
        </p:nvSpPr>
        <p:spPr>
          <a:xfrm>
            <a:off x="0" y="0"/>
            <a:ext cx="9144000" cy="3168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Slide Number Placeholder 12">
            <a:extLst>
              <a:ext uri="{FF2B5EF4-FFF2-40B4-BE49-F238E27FC236}">
                <a16:creationId xmlns:a16="http://schemas.microsoft.com/office/drawing/2014/main" id="{DCD3BA57-6AB4-1FE3-E995-A683A291A8DF}"/>
              </a:ext>
            </a:extLst>
          </p:cNvPr>
          <p:cNvSpPr txBox="1">
            <a:spLocks/>
          </p:cNvSpPr>
          <p:nvPr/>
        </p:nvSpPr>
        <p:spPr>
          <a:xfrm>
            <a:off x="7036594" y="5794772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1BFCF6-4DB4-48DB-8D38-B4F3FD4DB678}" type="slidenum">
              <a:rPr lang="en-US" sz="900"/>
              <a:pPr/>
              <a:t>16</a:t>
            </a:fld>
            <a:endParaRPr lang="en-US" sz="900" dirty="0"/>
          </a:p>
        </p:txBody>
      </p:sp>
      <p:pic>
        <p:nvPicPr>
          <p:cNvPr id="15" name="Picture 14" descr="A picture containing text, sign, clipart  Description automatically generated">
            <a:extLst>
              <a:ext uri="{FF2B5EF4-FFF2-40B4-BE49-F238E27FC236}">
                <a16:creationId xmlns:a16="http://schemas.microsoft.com/office/drawing/2014/main" id="{5C21A3A3-FC01-3985-7B1F-9E826D58C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333" y="461675"/>
            <a:ext cx="1933921" cy="5856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762C11-0DB6-D655-BC0F-2FFE6830BC6B}"/>
              </a:ext>
            </a:extLst>
          </p:cNvPr>
          <p:cNvSpPr/>
          <p:nvPr/>
        </p:nvSpPr>
        <p:spPr>
          <a:xfrm>
            <a:off x="0" y="6547192"/>
            <a:ext cx="9144000" cy="3168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2EC94D-05A7-6E96-C5B4-D6D0B1DBF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BFCF6-4DB4-48DB-8D38-B4F3FD4DB67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87FAA29-2B9D-6B1C-54AD-DD4E07D292FA}"/>
              </a:ext>
            </a:extLst>
          </p:cNvPr>
          <p:cNvSpPr txBox="1">
            <a:spLocks/>
          </p:cNvSpPr>
          <p:nvPr/>
        </p:nvSpPr>
        <p:spPr>
          <a:xfrm>
            <a:off x="327183" y="458826"/>
            <a:ext cx="7513117" cy="4921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Bethany MHP North Field Expansion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08ABBAC-6C01-DFAD-0D28-3EE14A81020E}"/>
              </a:ext>
            </a:extLst>
          </p:cNvPr>
          <p:cNvSpPr txBox="1">
            <a:spLocks/>
          </p:cNvSpPr>
          <p:nvPr/>
        </p:nvSpPr>
        <p:spPr>
          <a:xfrm>
            <a:off x="327183" y="1182316"/>
            <a:ext cx="8298417" cy="12198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plan to build an additional 34-lots measuring at least 4,100 square feet each.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will be engineered to City standards including road width and cul-de-sac measurements with access via the existing community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new construction of roads and utility infrastructure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new 3-bedroom, 2-bathroom, homes with 2-3 car parking pads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B6D8CAE-8817-E063-23A5-BF8E1AAA8360}"/>
              </a:ext>
            </a:extLst>
          </p:cNvPr>
          <p:cNvCxnSpPr>
            <a:cxnSpLocks/>
          </p:cNvCxnSpPr>
          <p:nvPr/>
        </p:nvCxnSpPr>
        <p:spPr>
          <a:xfrm>
            <a:off x="327183" y="1061698"/>
            <a:ext cx="86025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E801696-A785-399E-E266-B38A0031B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379" y="2651120"/>
            <a:ext cx="7007242" cy="360949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15159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854E3-EE74-FB02-97FA-73BF68789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C14B14-B06F-829B-D3CA-CE0385DD477B}"/>
              </a:ext>
            </a:extLst>
          </p:cNvPr>
          <p:cNvSpPr/>
          <p:nvPr/>
        </p:nvSpPr>
        <p:spPr>
          <a:xfrm>
            <a:off x="0" y="0"/>
            <a:ext cx="9144000" cy="3168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Slide Number Placeholder 12">
            <a:extLst>
              <a:ext uri="{FF2B5EF4-FFF2-40B4-BE49-F238E27FC236}">
                <a16:creationId xmlns:a16="http://schemas.microsoft.com/office/drawing/2014/main" id="{728D2934-55D6-E5BD-E57C-4B1C192C1D4C}"/>
              </a:ext>
            </a:extLst>
          </p:cNvPr>
          <p:cNvSpPr txBox="1">
            <a:spLocks/>
          </p:cNvSpPr>
          <p:nvPr/>
        </p:nvSpPr>
        <p:spPr>
          <a:xfrm>
            <a:off x="7036594" y="5794772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1BFCF6-4DB4-48DB-8D38-B4F3FD4DB678}" type="slidenum">
              <a:rPr lang="en-US" sz="900"/>
              <a:pPr/>
              <a:t>17</a:t>
            </a:fld>
            <a:endParaRPr lang="en-US" sz="900" dirty="0"/>
          </a:p>
        </p:txBody>
      </p:sp>
      <p:pic>
        <p:nvPicPr>
          <p:cNvPr id="15" name="Picture 14" descr="A picture containing text, sign, clipart  Description automatically generated">
            <a:extLst>
              <a:ext uri="{FF2B5EF4-FFF2-40B4-BE49-F238E27FC236}">
                <a16:creationId xmlns:a16="http://schemas.microsoft.com/office/drawing/2014/main" id="{3D3E019D-5AD7-E3D9-5D56-49EEA4F6E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333" y="461675"/>
            <a:ext cx="1933921" cy="5856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374030-1889-2F35-6092-035B006CC8FE}"/>
              </a:ext>
            </a:extLst>
          </p:cNvPr>
          <p:cNvSpPr/>
          <p:nvPr/>
        </p:nvSpPr>
        <p:spPr>
          <a:xfrm>
            <a:off x="0" y="6547192"/>
            <a:ext cx="9144000" cy="3168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29E57F-A9AC-584B-DD15-4D4B308C9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BFCF6-4DB4-48DB-8D38-B4F3FD4DB67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0DC985F-3DA6-6658-681C-A43A4C27AC9F}"/>
              </a:ext>
            </a:extLst>
          </p:cNvPr>
          <p:cNvSpPr txBox="1">
            <a:spLocks/>
          </p:cNvSpPr>
          <p:nvPr/>
        </p:nvSpPr>
        <p:spPr>
          <a:xfrm>
            <a:off x="327183" y="458826"/>
            <a:ext cx="7513117" cy="4921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Bethany MHP North Field Expansion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21BCE8D-8CAC-6672-8755-ABFA0FC889C9}"/>
              </a:ext>
            </a:extLst>
          </p:cNvPr>
          <p:cNvSpPr txBox="1">
            <a:spLocks/>
          </p:cNvSpPr>
          <p:nvPr/>
        </p:nvSpPr>
        <p:spPr>
          <a:xfrm>
            <a:off x="327183" y="1148990"/>
            <a:ext cx="8298417" cy="15003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182D34D-6EEE-9693-08BC-50BD4A5AE416}"/>
              </a:ext>
            </a:extLst>
          </p:cNvPr>
          <p:cNvCxnSpPr>
            <a:cxnSpLocks/>
          </p:cNvCxnSpPr>
          <p:nvPr/>
        </p:nvCxnSpPr>
        <p:spPr>
          <a:xfrm>
            <a:off x="327183" y="1061698"/>
            <a:ext cx="86025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6DA6900-0F65-B29A-CDB7-88350DCC6B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93"/>
          <a:stretch>
            <a:fillRect/>
          </a:stretch>
        </p:blipFill>
        <p:spPr>
          <a:xfrm>
            <a:off x="1015412" y="2649347"/>
            <a:ext cx="3306557" cy="251710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40BBFD0-0441-398C-7A7E-8E34D22071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t="653" r="15680" b="1773"/>
          <a:stretch>
            <a:fillRect/>
          </a:stretch>
        </p:blipFill>
        <p:spPr bwMode="auto">
          <a:xfrm>
            <a:off x="4822028" y="2649346"/>
            <a:ext cx="3306560" cy="2517105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3E81E0-16BA-105A-5C14-D5C66CB13CB1}"/>
              </a:ext>
            </a:extLst>
          </p:cNvPr>
          <p:cNvSpPr txBox="1"/>
          <p:nvPr/>
        </p:nvSpPr>
        <p:spPr>
          <a:xfrm>
            <a:off x="581637" y="1217079"/>
            <a:ext cx="7980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are proposing to contribute funding toward a new playground at nearby Macrory Park – a shared amenity that benefits both our residents and the broader Bethany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new expansion will also include an above-ground tornado shelter, providing critical safety infrastructure that the community currently lacks</a:t>
            </a:r>
          </a:p>
        </p:txBody>
      </p:sp>
    </p:spTree>
    <p:extLst>
      <p:ext uri="{BB962C8B-B14F-4D97-AF65-F5344CB8AC3E}">
        <p14:creationId xmlns:p14="http://schemas.microsoft.com/office/powerpoint/2010/main" val="470739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2C1AF-98A8-089E-23EE-BE34A42CC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CEF3940-0A57-5F97-6A70-5B4A3FBF0E74}"/>
              </a:ext>
            </a:extLst>
          </p:cNvPr>
          <p:cNvSpPr/>
          <p:nvPr/>
        </p:nvSpPr>
        <p:spPr>
          <a:xfrm>
            <a:off x="0" y="0"/>
            <a:ext cx="9144000" cy="3168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5" name="Picture 14" descr="A picture containing text, sign, clipart  Description automatically generated">
            <a:extLst>
              <a:ext uri="{FF2B5EF4-FFF2-40B4-BE49-F238E27FC236}">
                <a16:creationId xmlns:a16="http://schemas.microsoft.com/office/drawing/2014/main" id="{0E37C793-7CC1-4B3C-D7C8-3F4F994B6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063" y="428693"/>
            <a:ext cx="1933921" cy="5856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2A3EA4-28CD-A46A-5CEF-35E06C9E5DF3}"/>
              </a:ext>
            </a:extLst>
          </p:cNvPr>
          <p:cNvSpPr/>
          <p:nvPr/>
        </p:nvSpPr>
        <p:spPr>
          <a:xfrm>
            <a:off x="0" y="6547192"/>
            <a:ext cx="9144000" cy="3168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F6E4D2-6BAF-C4ED-CDF8-2BDA0A97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BFCF6-4DB4-48DB-8D38-B4F3FD4DB67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02A08B-9F7B-ECD9-24D4-8759BA6A5FC5}"/>
              </a:ext>
            </a:extLst>
          </p:cNvPr>
          <p:cNvSpPr txBox="1">
            <a:spLocks/>
          </p:cNvSpPr>
          <p:nvPr/>
        </p:nvSpPr>
        <p:spPr>
          <a:xfrm>
            <a:off x="327183" y="465276"/>
            <a:ext cx="7513117" cy="4921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Stonetown Oklahoma Portfolio Overview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1F4256E-4A99-49D1-85AE-E5870C2A8D3D}"/>
              </a:ext>
            </a:extLst>
          </p:cNvPr>
          <p:cNvCxnSpPr>
            <a:cxnSpLocks/>
          </p:cNvCxnSpPr>
          <p:nvPr/>
        </p:nvCxnSpPr>
        <p:spPr>
          <a:xfrm>
            <a:off x="327184" y="990388"/>
            <a:ext cx="86025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A8132F6-58CA-976E-2118-773B73F8FD79}"/>
              </a:ext>
            </a:extLst>
          </p:cNvPr>
          <p:cNvSpPr txBox="1">
            <a:spLocks/>
          </p:cNvSpPr>
          <p:nvPr/>
        </p:nvSpPr>
        <p:spPr>
          <a:xfrm>
            <a:off x="327183" y="1174587"/>
            <a:ext cx="8098360" cy="13520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 communities across Oklahoma, including 19 in the OKC metro area. Have been purchasing in the metropolitan area since 2011.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3,325 total lots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1,413 homes installed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Approximately $101M invested in community improvements and new homes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Long-Term ownership history. Most communities that we purchased from 2011 onwards we still own. We like to buy, but do not like to sell.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1BE193-573C-C519-EE24-174D90CF9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596" y="2559655"/>
            <a:ext cx="5248807" cy="383631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7196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0CC68-EB00-DEE5-6535-8345C316B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142627-C13B-14B6-AEC6-D7D19EFACEED}"/>
              </a:ext>
            </a:extLst>
          </p:cNvPr>
          <p:cNvSpPr/>
          <p:nvPr/>
        </p:nvSpPr>
        <p:spPr>
          <a:xfrm>
            <a:off x="0" y="0"/>
            <a:ext cx="9144000" cy="3168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5" name="Picture 14" descr="A picture containing text, sign, clipart  Description automatically generated">
            <a:extLst>
              <a:ext uri="{FF2B5EF4-FFF2-40B4-BE49-F238E27FC236}">
                <a16:creationId xmlns:a16="http://schemas.microsoft.com/office/drawing/2014/main" id="{CDD259AF-0DD2-B02F-D8B4-70E7E3BB9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333" y="461675"/>
            <a:ext cx="1933921" cy="5856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3B880B-3F73-4EDE-CCDA-999A77A46C28}"/>
              </a:ext>
            </a:extLst>
          </p:cNvPr>
          <p:cNvSpPr/>
          <p:nvPr/>
        </p:nvSpPr>
        <p:spPr>
          <a:xfrm>
            <a:off x="0" y="6547192"/>
            <a:ext cx="9144000" cy="3168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1FCCE1-7C67-DE2F-20A1-9400117B6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BFCF6-4DB4-48DB-8D38-B4F3FD4DB67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4519BF-15F4-2987-B664-C17B0F44B1A3}"/>
              </a:ext>
            </a:extLst>
          </p:cNvPr>
          <p:cNvSpPr txBox="1">
            <a:spLocks/>
          </p:cNvSpPr>
          <p:nvPr/>
        </p:nvSpPr>
        <p:spPr>
          <a:xfrm>
            <a:off x="327184" y="461726"/>
            <a:ext cx="5075240" cy="5286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Stonetown Case Study Communities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59A9F81-180F-A5C3-DCFD-812AC3AB463B}"/>
              </a:ext>
            </a:extLst>
          </p:cNvPr>
          <p:cNvCxnSpPr>
            <a:cxnSpLocks/>
          </p:cNvCxnSpPr>
          <p:nvPr/>
        </p:nvCxnSpPr>
        <p:spPr>
          <a:xfrm>
            <a:off x="327184" y="990388"/>
            <a:ext cx="86025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D05C1C6-2716-B9A3-47B2-E9FC8671E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707" y="1152900"/>
            <a:ext cx="8362585" cy="515459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54164C5-2498-3477-A8A2-74ED55CFAC2D}"/>
              </a:ext>
            </a:extLst>
          </p:cNvPr>
          <p:cNvSpPr txBox="1"/>
          <p:nvPr/>
        </p:nvSpPr>
        <p:spPr>
          <a:xfrm>
            <a:off x="571454" y="5197268"/>
            <a:ext cx="1884650" cy="10156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Bethany MHP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Highland Park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River Trail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Western Skies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2B82AFF-BC3C-A7E1-3F67-C7D992483D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019" t="13292" r="-1" b="-1"/>
          <a:stretch/>
        </p:blipFill>
        <p:spPr>
          <a:xfrm>
            <a:off x="633123" y="5233988"/>
            <a:ext cx="157145" cy="23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01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82626-FD44-1DC5-1DB5-E8F368059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D214E5C-E0D8-AE99-1294-9F7F92C7013B}"/>
              </a:ext>
            </a:extLst>
          </p:cNvPr>
          <p:cNvSpPr/>
          <p:nvPr/>
        </p:nvSpPr>
        <p:spPr>
          <a:xfrm>
            <a:off x="0" y="0"/>
            <a:ext cx="9144000" cy="3168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5" name="Picture 14" descr="A picture containing text, sign, clipart  Description automatically generated">
            <a:extLst>
              <a:ext uri="{FF2B5EF4-FFF2-40B4-BE49-F238E27FC236}">
                <a16:creationId xmlns:a16="http://schemas.microsoft.com/office/drawing/2014/main" id="{1798BA80-E53C-4284-20BA-E76BEFFA3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333" y="461675"/>
            <a:ext cx="1933921" cy="5856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EB5491-92AB-36F8-B8EC-6079DB499455}"/>
              </a:ext>
            </a:extLst>
          </p:cNvPr>
          <p:cNvSpPr/>
          <p:nvPr/>
        </p:nvSpPr>
        <p:spPr>
          <a:xfrm>
            <a:off x="0" y="6547192"/>
            <a:ext cx="9144000" cy="3168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1D5C50-1ADE-E871-1A55-4900CA523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BFCF6-4DB4-48DB-8D38-B4F3FD4DB67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3040C96-947E-AC2F-8DFB-E17AA128E877}"/>
              </a:ext>
            </a:extLst>
          </p:cNvPr>
          <p:cNvSpPr txBox="1">
            <a:spLocks/>
          </p:cNvSpPr>
          <p:nvPr/>
        </p:nvSpPr>
        <p:spPr>
          <a:xfrm>
            <a:off x="327183" y="462584"/>
            <a:ext cx="6024337" cy="5278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Highland Park (border of Del City &amp; Oklahoma City)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570C957-625A-235C-3BA0-3C17D3EAAC9F}"/>
              </a:ext>
            </a:extLst>
          </p:cNvPr>
          <p:cNvSpPr txBox="1">
            <a:spLocks/>
          </p:cNvSpPr>
          <p:nvPr/>
        </p:nvSpPr>
        <p:spPr>
          <a:xfrm>
            <a:off x="327183" y="1121476"/>
            <a:ext cx="8054946" cy="1462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Former 110-lot community acquired fully vacant in February 2018.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Stonetown acquired the defunct community, abandoned since 2008, and began a full revitalization by repaving roads, upgrading utility infrastructure, and installing a new office and playground.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concrete driveways are being installed with each new home.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secure a new connection to Oklahoma City’s municipal water, Stonetown worked with the city to implement a cost-effect new water main and easement.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1BC5E11-DCE0-25BF-4BA7-6C0239AA058C}"/>
              </a:ext>
            </a:extLst>
          </p:cNvPr>
          <p:cNvCxnSpPr>
            <a:cxnSpLocks/>
          </p:cNvCxnSpPr>
          <p:nvPr/>
        </p:nvCxnSpPr>
        <p:spPr>
          <a:xfrm>
            <a:off x="327184" y="990388"/>
            <a:ext cx="86025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5656FCC-F5A5-0DF1-2B29-3448BA712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463" y="2803276"/>
            <a:ext cx="4085781" cy="306433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5891B8-699E-6438-3FFB-E219C02738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453" y="2803276"/>
            <a:ext cx="4085780" cy="305116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B4B25C6-4EAA-2B77-C8C2-30D19C791D5E}"/>
              </a:ext>
            </a:extLst>
          </p:cNvPr>
          <p:cNvSpPr txBox="1">
            <a:spLocks/>
          </p:cNvSpPr>
          <p:nvPr/>
        </p:nvSpPr>
        <p:spPr>
          <a:xfrm>
            <a:off x="1680739" y="5908834"/>
            <a:ext cx="1451230" cy="27860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August 2022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9FE0B5D-6FC4-3EA4-F123-678D6BDE75CF}"/>
              </a:ext>
            </a:extLst>
          </p:cNvPr>
          <p:cNvSpPr txBox="1">
            <a:spLocks/>
          </p:cNvSpPr>
          <p:nvPr/>
        </p:nvSpPr>
        <p:spPr>
          <a:xfrm>
            <a:off x="6056728" y="5908834"/>
            <a:ext cx="1451230" cy="27860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October 2022</a:t>
            </a:r>
          </a:p>
        </p:txBody>
      </p:sp>
    </p:spTree>
    <p:extLst>
      <p:ext uri="{BB962C8B-B14F-4D97-AF65-F5344CB8AC3E}">
        <p14:creationId xmlns:p14="http://schemas.microsoft.com/office/powerpoint/2010/main" val="2126117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08066-2131-5838-9D85-32C5877FA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352BC32-2124-B3B6-9D4B-57797730E664}"/>
              </a:ext>
            </a:extLst>
          </p:cNvPr>
          <p:cNvSpPr/>
          <p:nvPr/>
        </p:nvSpPr>
        <p:spPr>
          <a:xfrm>
            <a:off x="0" y="0"/>
            <a:ext cx="9144000" cy="3168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5" name="Picture 14" descr="A picture containing text, sign, clipart  Description automatically generated">
            <a:extLst>
              <a:ext uri="{FF2B5EF4-FFF2-40B4-BE49-F238E27FC236}">
                <a16:creationId xmlns:a16="http://schemas.microsoft.com/office/drawing/2014/main" id="{4523CF2C-B33C-7714-2E48-DC664103F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333" y="461675"/>
            <a:ext cx="1933921" cy="5856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B096EA-1A92-6E29-D399-D50A13671A46}"/>
              </a:ext>
            </a:extLst>
          </p:cNvPr>
          <p:cNvSpPr/>
          <p:nvPr/>
        </p:nvSpPr>
        <p:spPr>
          <a:xfrm>
            <a:off x="0" y="6547192"/>
            <a:ext cx="9144000" cy="3168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9E1203-F3CC-EFA2-1532-D2126CC98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BFCF6-4DB4-48DB-8D38-B4F3FD4DB67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" name="Picture 1" descr="A playground with trees and a building  AI-generated content may be incorrect.">
            <a:extLst>
              <a:ext uri="{FF2B5EF4-FFF2-40B4-BE49-F238E27FC236}">
                <a16:creationId xmlns:a16="http://schemas.microsoft.com/office/drawing/2014/main" id="{D19E77B9-890F-567A-0BB5-C340190013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07713" y="2544723"/>
            <a:ext cx="4053271" cy="30748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1E10C96-8647-8F06-662F-61C6F7695899}"/>
              </a:ext>
            </a:extLst>
          </p:cNvPr>
          <p:cNvSpPr txBox="1">
            <a:spLocks/>
          </p:cNvSpPr>
          <p:nvPr/>
        </p:nvSpPr>
        <p:spPr>
          <a:xfrm>
            <a:off x="327184" y="458297"/>
            <a:ext cx="4161939" cy="5320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Highland Park Today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C37196-6DAC-3EA1-A1DC-4668C0E14501}"/>
              </a:ext>
            </a:extLst>
          </p:cNvPr>
          <p:cNvSpPr txBox="1"/>
          <p:nvPr/>
        </p:nvSpPr>
        <p:spPr>
          <a:xfrm>
            <a:off x="327184" y="1277435"/>
            <a:ext cx="74967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homes installed so far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Occupancy is at 82% today and growing. Targeting full occupancy in 2027.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Invested $7.5M to date to revitalize community and new homes installations.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Acquired adjacent land and secured MH zoning to grow community potential to 145 lots.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56BE0A4-2A85-FB40-7D39-DAC988F3C62F}"/>
              </a:ext>
            </a:extLst>
          </p:cNvPr>
          <p:cNvSpPr txBox="1">
            <a:spLocks/>
          </p:cNvSpPr>
          <p:nvPr/>
        </p:nvSpPr>
        <p:spPr>
          <a:xfrm>
            <a:off x="1244078" y="5700663"/>
            <a:ext cx="2328147" cy="27860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July 2025 Aerial Photo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373C76-B0B5-02C5-B6F4-D16C2F6EDF31}"/>
              </a:ext>
            </a:extLst>
          </p:cNvPr>
          <p:cNvSpPr txBox="1">
            <a:spLocks/>
          </p:cNvSpPr>
          <p:nvPr/>
        </p:nvSpPr>
        <p:spPr>
          <a:xfrm>
            <a:off x="5395866" y="5669199"/>
            <a:ext cx="2788468" cy="27440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Playground &amp; Pavilions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F282C4-5D4D-66BC-E797-DCE4465E590A}"/>
              </a:ext>
            </a:extLst>
          </p:cNvPr>
          <p:cNvCxnSpPr>
            <a:cxnSpLocks/>
          </p:cNvCxnSpPr>
          <p:nvPr/>
        </p:nvCxnSpPr>
        <p:spPr>
          <a:xfrm>
            <a:off x="327184" y="990388"/>
            <a:ext cx="86025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0DC1114B-9968-1D46-882A-58E295B91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017" y="2544722"/>
            <a:ext cx="4053271" cy="30748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38463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A0694-1E89-D324-28AB-2C30B7AB7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D3551A-F293-D0FB-FB32-1D41BD671D44}"/>
              </a:ext>
            </a:extLst>
          </p:cNvPr>
          <p:cNvSpPr/>
          <p:nvPr/>
        </p:nvSpPr>
        <p:spPr>
          <a:xfrm>
            <a:off x="0" y="0"/>
            <a:ext cx="9144000" cy="3168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5" name="Picture 14" descr="A picture containing text, sign, clipart  Description automatically generated">
            <a:extLst>
              <a:ext uri="{FF2B5EF4-FFF2-40B4-BE49-F238E27FC236}">
                <a16:creationId xmlns:a16="http://schemas.microsoft.com/office/drawing/2014/main" id="{A472F490-BF69-832C-D2E0-FCB6B485C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333" y="461675"/>
            <a:ext cx="1933921" cy="5856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B570EF-A1CE-66A4-D53F-0A29B340BA91}"/>
              </a:ext>
            </a:extLst>
          </p:cNvPr>
          <p:cNvSpPr/>
          <p:nvPr/>
        </p:nvSpPr>
        <p:spPr>
          <a:xfrm>
            <a:off x="0" y="6547192"/>
            <a:ext cx="9144000" cy="3168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EFEB20-BBBB-4C6C-9C7A-37579A846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BFCF6-4DB4-48DB-8D38-B4F3FD4DB67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9182DD-1D2E-C9C6-0CFB-A8F71706D3E1}"/>
              </a:ext>
            </a:extLst>
          </p:cNvPr>
          <p:cNvSpPr txBox="1">
            <a:spLocks/>
          </p:cNvSpPr>
          <p:nvPr/>
        </p:nvSpPr>
        <p:spPr>
          <a:xfrm>
            <a:off x="327184" y="461675"/>
            <a:ext cx="5772150" cy="5278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Western Skies (Choctaw)</a:t>
            </a:r>
          </a:p>
        </p:txBody>
      </p:sp>
      <p:pic>
        <p:nvPicPr>
          <p:cNvPr id="10" name="Picture 9" descr="An aerial view of a parking lot  AI-generated content may be incorrect.">
            <a:extLst>
              <a:ext uri="{FF2B5EF4-FFF2-40B4-BE49-F238E27FC236}">
                <a16:creationId xmlns:a16="http://schemas.microsoft.com/office/drawing/2014/main" id="{303BACFD-615B-D0DB-2402-A7BD567ED1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633" y="2487149"/>
            <a:ext cx="4786729" cy="359004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9D6C817-D660-E5DB-4FF9-D59B93A8F068}"/>
              </a:ext>
            </a:extLst>
          </p:cNvPr>
          <p:cNvSpPr txBox="1">
            <a:spLocks/>
          </p:cNvSpPr>
          <p:nvPr/>
        </p:nvSpPr>
        <p:spPr>
          <a:xfrm>
            <a:off x="3846382" y="6150331"/>
            <a:ext cx="1451230" cy="27860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November 2021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7E4B1E8-C089-21EC-FC51-8F9938F30E68}"/>
              </a:ext>
            </a:extLst>
          </p:cNvPr>
          <p:cNvSpPr txBox="1">
            <a:spLocks/>
          </p:cNvSpPr>
          <p:nvPr/>
        </p:nvSpPr>
        <p:spPr>
          <a:xfrm>
            <a:off x="327184" y="1215508"/>
            <a:ext cx="8063109" cy="11603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102-lot partially-redeveloped (no water or sewer), vacant community purchased through a sheriff’s department lien sale in June 2019.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community came with unresolved issues, including unpaid bills, municipal zoning challenges, and irate neighbors.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Stonetown resolved zoning problems and community tensions through multiple meetings with the Choctaw City Council and adjacent homeowners.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E96EEDF-DC44-7B29-001C-18949C0C3F4C}"/>
              </a:ext>
            </a:extLst>
          </p:cNvPr>
          <p:cNvCxnSpPr>
            <a:cxnSpLocks/>
          </p:cNvCxnSpPr>
          <p:nvPr/>
        </p:nvCxnSpPr>
        <p:spPr>
          <a:xfrm>
            <a:off x="327184" y="990388"/>
            <a:ext cx="86025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092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B25A5-8D1C-9F16-7295-EFBE661A7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978746-F6BE-7A28-B36D-16FEEA684E3E}"/>
              </a:ext>
            </a:extLst>
          </p:cNvPr>
          <p:cNvSpPr/>
          <p:nvPr/>
        </p:nvSpPr>
        <p:spPr>
          <a:xfrm>
            <a:off x="0" y="0"/>
            <a:ext cx="9144000" cy="3168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5" name="Picture 14" descr="A picture containing text, sign, clipart  Description automatically generated">
            <a:extLst>
              <a:ext uri="{FF2B5EF4-FFF2-40B4-BE49-F238E27FC236}">
                <a16:creationId xmlns:a16="http://schemas.microsoft.com/office/drawing/2014/main" id="{C8D3FAB3-8AB1-F5E6-2B82-B0942ACCE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333" y="461675"/>
            <a:ext cx="1933921" cy="5856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9753EE-6198-8C17-F8DF-6A2C828B3478}"/>
              </a:ext>
            </a:extLst>
          </p:cNvPr>
          <p:cNvSpPr/>
          <p:nvPr/>
        </p:nvSpPr>
        <p:spPr>
          <a:xfrm>
            <a:off x="0" y="6547192"/>
            <a:ext cx="9144000" cy="3168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839942-25C5-8F28-87F7-AB0492DC3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BFCF6-4DB4-48DB-8D38-B4F3FD4DB67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C58AD1A-EEBF-4AB2-7383-30B43A506473}"/>
              </a:ext>
            </a:extLst>
          </p:cNvPr>
          <p:cNvSpPr txBox="1">
            <a:spLocks/>
          </p:cNvSpPr>
          <p:nvPr/>
        </p:nvSpPr>
        <p:spPr>
          <a:xfrm>
            <a:off x="327184" y="461675"/>
            <a:ext cx="4655563" cy="5278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Western Skies Progress Photos</a:t>
            </a:r>
          </a:p>
        </p:txBody>
      </p:sp>
      <p:pic>
        <p:nvPicPr>
          <p:cNvPr id="10" name="Picture 9" descr="An aerial view of a parking lot  AI-generated content may be incorrect.">
            <a:extLst>
              <a:ext uri="{FF2B5EF4-FFF2-40B4-BE49-F238E27FC236}">
                <a16:creationId xmlns:a16="http://schemas.microsoft.com/office/drawing/2014/main" id="{6B0B783F-EC19-5840-6788-780D5C8FB2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046" y="1217436"/>
            <a:ext cx="2847956" cy="21359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Picture 11" descr="An aerial view of a housing complex  AI-generated content may be incorrect.">
            <a:extLst>
              <a:ext uri="{FF2B5EF4-FFF2-40B4-BE49-F238E27FC236}">
                <a16:creationId xmlns:a16="http://schemas.microsoft.com/office/drawing/2014/main" id="{2803944D-05FC-3400-EF94-DDDC996568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8999" y="1217436"/>
            <a:ext cx="2847956" cy="21359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757433C-4D75-209A-80CD-B7935FFC8A94}"/>
              </a:ext>
            </a:extLst>
          </p:cNvPr>
          <p:cNvSpPr txBox="1">
            <a:spLocks/>
          </p:cNvSpPr>
          <p:nvPr/>
        </p:nvSpPr>
        <p:spPr>
          <a:xfrm>
            <a:off x="1829454" y="3421215"/>
            <a:ext cx="1451230" cy="27860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November 2021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C78F9B7-7BD6-0B88-6874-B270E1362A70}"/>
              </a:ext>
            </a:extLst>
          </p:cNvPr>
          <p:cNvSpPr txBox="1">
            <a:spLocks/>
          </p:cNvSpPr>
          <p:nvPr/>
        </p:nvSpPr>
        <p:spPr>
          <a:xfrm>
            <a:off x="5857362" y="3413828"/>
            <a:ext cx="1451230" cy="27860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July 2022</a:t>
            </a:r>
          </a:p>
        </p:txBody>
      </p:sp>
      <p:pic>
        <p:nvPicPr>
          <p:cNvPr id="18" name="Picture 17" descr="An aerial view of a housing complex  AI-generated content may be incorrect.">
            <a:extLst>
              <a:ext uri="{FF2B5EF4-FFF2-40B4-BE49-F238E27FC236}">
                <a16:creationId xmlns:a16="http://schemas.microsoft.com/office/drawing/2014/main" id="{B9818818-3CCA-4D9F-44B0-B043E3E715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3890215"/>
            <a:ext cx="2847956" cy="21359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0" name="Picture 19" descr="An aerial view of a housing complex  AI-generated content may be incorrect.">
            <a:extLst>
              <a:ext uri="{FF2B5EF4-FFF2-40B4-BE49-F238E27FC236}">
                <a16:creationId xmlns:a16="http://schemas.microsoft.com/office/drawing/2014/main" id="{D8483F71-217C-185C-D56C-A7E25898CD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000" y="3890215"/>
            <a:ext cx="2847954" cy="213596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D26D6F1C-C296-935C-45C0-57B1E321A359}"/>
              </a:ext>
            </a:extLst>
          </p:cNvPr>
          <p:cNvSpPr txBox="1">
            <a:spLocks/>
          </p:cNvSpPr>
          <p:nvPr/>
        </p:nvSpPr>
        <p:spPr>
          <a:xfrm>
            <a:off x="1836883" y="6086652"/>
            <a:ext cx="1451230" cy="27860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November 2023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67027F9-779B-83E8-190E-0ABBAF930D89}"/>
              </a:ext>
            </a:extLst>
          </p:cNvPr>
          <p:cNvSpPr txBox="1">
            <a:spLocks/>
          </p:cNvSpPr>
          <p:nvPr/>
        </p:nvSpPr>
        <p:spPr>
          <a:xfrm>
            <a:off x="5858837" y="6096371"/>
            <a:ext cx="1451230" cy="27860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June 2024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4E64DC4-5EE2-4C78-09FF-8EB65DEA5FD8}"/>
              </a:ext>
            </a:extLst>
          </p:cNvPr>
          <p:cNvCxnSpPr>
            <a:cxnSpLocks/>
          </p:cNvCxnSpPr>
          <p:nvPr/>
        </p:nvCxnSpPr>
        <p:spPr>
          <a:xfrm>
            <a:off x="327184" y="990388"/>
            <a:ext cx="86025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112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BA1A8-6351-630D-C41F-DC73BC7E3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83F5B7-55B4-7ED0-22C1-CD9D0BA1B4A8}"/>
              </a:ext>
            </a:extLst>
          </p:cNvPr>
          <p:cNvSpPr/>
          <p:nvPr/>
        </p:nvSpPr>
        <p:spPr>
          <a:xfrm>
            <a:off x="0" y="0"/>
            <a:ext cx="9144000" cy="3168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Slide Number Placeholder 12">
            <a:extLst>
              <a:ext uri="{FF2B5EF4-FFF2-40B4-BE49-F238E27FC236}">
                <a16:creationId xmlns:a16="http://schemas.microsoft.com/office/drawing/2014/main" id="{BC302C5B-97F0-3D3C-5784-E398F07F3268}"/>
              </a:ext>
            </a:extLst>
          </p:cNvPr>
          <p:cNvSpPr txBox="1">
            <a:spLocks/>
          </p:cNvSpPr>
          <p:nvPr/>
        </p:nvSpPr>
        <p:spPr>
          <a:xfrm>
            <a:off x="7036594" y="5794772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1BFCF6-4DB4-48DB-8D38-B4F3FD4DB678}" type="slidenum">
              <a:rPr lang="en-US" sz="900"/>
              <a:pPr/>
              <a:t>8</a:t>
            </a:fld>
            <a:endParaRPr lang="en-US" sz="900" dirty="0"/>
          </a:p>
        </p:txBody>
      </p:sp>
      <p:pic>
        <p:nvPicPr>
          <p:cNvPr id="15" name="Picture 14" descr="A picture containing text, sign, clipart  Description automatically generated">
            <a:extLst>
              <a:ext uri="{FF2B5EF4-FFF2-40B4-BE49-F238E27FC236}">
                <a16:creationId xmlns:a16="http://schemas.microsoft.com/office/drawing/2014/main" id="{BEB322F2-4978-7645-8D9C-E1C63AEAB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333" y="461675"/>
            <a:ext cx="1933921" cy="5856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4DA538-3544-BC91-69C5-FF3231263D0A}"/>
              </a:ext>
            </a:extLst>
          </p:cNvPr>
          <p:cNvSpPr/>
          <p:nvPr/>
        </p:nvSpPr>
        <p:spPr>
          <a:xfrm>
            <a:off x="0" y="6547192"/>
            <a:ext cx="9144000" cy="3168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ADA7DE-AF17-205E-258D-933F5F31C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BFCF6-4DB4-48DB-8D38-B4F3FD4DB67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5473C08-6990-947B-DD25-72651C9CBB8F}"/>
              </a:ext>
            </a:extLst>
          </p:cNvPr>
          <p:cNvSpPr txBox="1">
            <a:spLocks/>
          </p:cNvSpPr>
          <p:nvPr/>
        </p:nvSpPr>
        <p:spPr>
          <a:xfrm>
            <a:off x="327184" y="348687"/>
            <a:ext cx="4342846" cy="6433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Western Skies Today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F3A54C6-FC07-BBE0-F05F-0C451764E790}"/>
              </a:ext>
            </a:extLst>
          </p:cNvPr>
          <p:cNvSpPr txBox="1">
            <a:spLocks/>
          </p:cNvSpPr>
          <p:nvPr/>
        </p:nvSpPr>
        <p:spPr>
          <a:xfrm>
            <a:off x="327184" y="1109285"/>
            <a:ext cx="7603836" cy="719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 new homes purchased and installed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Occupancy at 93% today. Targeting 100% by year-end.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date, $8.2M has been invested in community improvements and new homes.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2DF4ABD-27B9-656C-7A03-1763454E794D}"/>
              </a:ext>
            </a:extLst>
          </p:cNvPr>
          <p:cNvCxnSpPr>
            <a:cxnSpLocks/>
          </p:cNvCxnSpPr>
          <p:nvPr/>
        </p:nvCxnSpPr>
        <p:spPr>
          <a:xfrm>
            <a:off x="327184" y="990388"/>
            <a:ext cx="86025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C2CB524-5241-6EC3-B36E-7C5EF9D42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151" y="1946009"/>
            <a:ext cx="5723697" cy="426405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47728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365F7-5CE1-EAD1-DABD-459A94BF4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AF43E-E0A6-58B3-06E0-5056B185C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3570059"/>
            <a:ext cx="6858000" cy="1722524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98652-13F1-1A7E-F470-6110965BC0A6}"/>
              </a:ext>
            </a:extLst>
          </p:cNvPr>
          <p:cNvSpPr/>
          <p:nvPr/>
        </p:nvSpPr>
        <p:spPr>
          <a:xfrm>
            <a:off x="0" y="0"/>
            <a:ext cx="9144000" cy="3168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5" name="Picture 14" descr="A picture containing text, sign, clipart  Description automatically generated">
            <a:extLst>
              <a:ext uri="{FF2B5EF4-FFF2-40B4-BE49-F238E27FC236}">
                <a16:creationId xmlns:a16="http://schemas.microsoft.com/office/drawing/2014/main" id="{55F4F359-66E0-BBEC-BDBF-0C47188CC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333" y="461675"/>
            <a:ext cx="1933921" cy="5856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D7771C-915E-150B-BB74-315E4EBE9B8C}"/>
              </a:ext>
            </a:extLst>
          </p:cNvPr>
          <p:cNvSpPr/>
          <p:nvPr/>
        </p:nvSpPr>
        <p:spPr>
          <a:xfrm>
            <a:off x="0" y="6547192"/>
            <a:ext cx="9144000" cy="3168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E22E1C-7139-81E6-2D59-2C3031427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BFCF6-4DB4-48DB-8D38-B4F3FD4DB67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966EBFA-74DF-F5BE-E130-979CD539BDC1}"/>
              </a:ext>
            </a:extLst>
          </p:cNvPr>
          <p:cNvSpPr txBox="1">
            <a:spLocks/>
          </p:cNvSpPr>
          <p:nvPr/>
        </p:nvSpPr>
        <p:spPr>
          <a:xfrm>
            <a:off x="327183" y="498258"/>
            <a:ext cx="6668583" cy="4921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Reserve on River Trail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3321EF5-7576-1E5F-6243-4879CC7FB85D}"/>
              </a:ext>
            </a:extLst>
          </p:cNvPr>
          <p:cNvSpPr txBox="1">
            <a:spLocks/>
          </p:cNvSpPr>
          <p:nvPr/>
        </p:nvSpPr>
        <p:spPr>
          <a:xfrm>
            <a:off x="1753738" y="5502607"/>
            <a:ext cx="1451230" cy="27860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April 2026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94E3836-2588-1601-D6A8-02CBEA3FD393}"/>
              </a:ext>
            </a:extLst>
          </p:cNvPr>
          <p:cNvSpPr txBox="1">
            <a:spLocks/>
          </p:cNvSpPr>
          <p:nvPr/>
        </p:nvSpPr>
        <p:spPr>
          <a:xfrm>
            <a:off x="6326538" y="5502608"/>
            <a:ext cx="1451230" cy="27860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1D17415-E3C2-6587-EAE2-6E5E35B4BC52}"/>
              </a:ext>
            </a:extLst>
          </p:cNvPr>
          <p:cNvSpPr txBox="1">
            <a:spLocks/>
          </p:cNvSpPr>
          <p:nvPr/>
        </p:nvSpPr>
        <p:spPr>
          <a:xfrm>
            <a:off x="327183" y="1136189"/>
            <a:ext cx="8063109" cy="15547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26-acre parcel acquired in June 2022 to be the first newly developed manufactured housing community in metro OKC in 30+ years.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developed community has 162 lots, with an office/clubhouse and enhanced amenities including a pool and playground.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Roads have been paved and concrete driveways are being poured as homes are delivered.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date, $7.5M has been invested in the development.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community Grand Opening was in early 2026 and 20 new homes have been installed so far.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21380A1-F58C-72A6-251A-87774B573E0E}"/>
              </a:ext>
            </a:extLst>
          </p:cNvPr>
          <p:cNvCxnSpPr>
            <a:cxnSpLocks/>
          </p:cNvCxnSpPr>
          <p:nvPr/>
        </p:nvCxnSpPr>
        <p:spPr>
          <a:xfrm>
            <a:off x="327184" y="990388"/>
            <a:ext cx="86025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574360DA-3E04-E5C7-28A4-C7C5F2B003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7272" y="3157173"/>
            <a:ext cx="4057715" cy="228324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8DF2B191-2627-E7DF-A8B2-FF5741B450BF}"/>
              </a:ext>
            </a:extLst>
          </p:cNvPr>
          <p:cNvSpPr txBox="1">
            <a:spLocks/>
          </p:cNvSpPr>
          <p:nvPr/>
        </p:nvSpPr>
        <p:spPr>
          <a:xfrm>
            <a:off x="6095648" y="5517643"/>
            <a:ext cx="1451230" cy="27860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April 2026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02F7B79-8ABD-8192-6DEB-44BDC130EE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0495" y="3157173"/>
            <a:ext cx="4057716" cy="228324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416158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8E2D340-1AA7-4C65-B60D-968D26B8AECF}">
  <we:reference id="wa200010001" version="1.0.0.1" store="en-US" storeType="OMEX"/>
  <we:alternateReferences>
    <we:reference id="WA200010001" version="1.0.0.1" store="WA200010001" storeType="OMEX"/>
  </we:alternateReferences>
  <we:properties>
    <we:property name="claude.fileId" value="&quot;a66dd4f5-29d1-433f-98d6-1cbc0711650e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4148</TotalTime>
  <Words>970</Words>
  <Application>Microsoft Office PowerPoint</Application>
  <PresentationFormat>On-screen Show (4:3)</PresentationFormat>
  <Paragraphs>122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Ponder Enterprises</dc:title>
  <dc:creator>Stewart Dix</dc:creator>
  <cp:lastModifiedBy>Raquelynne Diaz</cp:lastModifiedBy>
  <cp:revision>166</cp:revision>
  <cp:lastPrinted>2026-05-06T17:57:46Z</cp:lastPrinted>
  <dcterms:created xsi:type="dcterms:W3CDTF">2023-03-01T01:18:45Z</dcterms:created>
  <dcterms:modified xsi:type="dcterms:W3CDTF">2026-05-07T13:14:30Z</dcterms:modified>
</cp:coreProperties>
</file>